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  <p:sldId id="264" r:id="rId10"/>
    <p:sldId id="270" r:id="rId11"/>
    <p:sldId id="272" r:id="rId12"/>
    <p:sldId id="265" r:id="rId13"/>
    <p:sldId id="273" r:id="rId14"/>
    <p:sldId id="266" r:id="rId15"/>
    <p:sldId id="267" r:id="rId16"/>
    <p:sldId id="271" r:id="rId17"/>
    <p:sldId id="268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F12"/>
    <a:srgbClr val="06050F"/>
    <a:srgbClr val="120F2B"/>
    <a:srgbClr val="181E26"/>
    <a:srgbClr val="00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09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36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093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985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10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797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55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973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722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702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855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4BE5-72F1-42D8-97B4-C65CC27B019C}" type="datetimeFigureOut">
              <a:rPr lang="es-AR" smtClean="0"/>
              <a:t>19/5/2017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8F34-EEAF-4FB5-BD89-086632983F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5420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51"/>
            <a:ext cx="12192000" cy="838784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¿De qué hablamos cuando hablamos de ‘aulas virtuales’?</a:t>
            </a:r>
            <a:endParaRPr lang="es-A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1337" y="5569029"/>
            <a:ext cx="6577264" cy="6858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La construcción del objeto de estudio</a:t>
            </a:r>
            <a:endParaRPr lang="es-AR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95"/>
            <a:ext cx="12192000" cy="45238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9639"/>
            <a:ext cx="2577345" cy="152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577345" y="6106534"/>
            <a:ext cx="967415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PI 04-V088: Educación mediada por tecnología: espacios, sujetos y prácticas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5953105" y="6515100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111111"/>
                </a:solidFill>
                <a:latin typeface="Roboto"/>
              </a:rPr>
              <a:t>DOI: </a:t>
            </a:r>
            <a:r>
              <a:rPr lang="es-AR" b="1" dirty="0">
                <a:solidFill>
                  <a:srgbClr val="77A631"/>
                </a:solidFill>
                <a:latin typeface="Roboto"/>
              </a:rPr>
              <a:t>10.13140/RG.2.2.26516.50560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705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La focalización</a:t>
            </a:r>
            <a:endParaRPr lang="es-AR" sz="4000" b="1" dirty="0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04537" y="818147"/>
            <a:ext cx="11149263" cy="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25642" y="1347537"/>
            <a:ext cx="2466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La tensión entre el movimiento del </a:t>
            </a:r>
            <a:r>
              <a:rPr lang="es-AR" sz="2400" dirty="0" err="1"/>
              <a:t>focalizador</a:t>
            </a:r>
            <a:r>
              <a:rPr lang="es-AR" sz="2400" dirty="0"/>
              <a:t> y las limitaciones que le impone su mirada permite que los aspectos estructurales y formales del objeto adquieran significado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31" y="842211"/>
            <a:ext cx="5137528" cy="41090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2" y="3341615"/>
            <a:ext cx="4174958" cy="32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53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La riqueza de los ‘Modos’ semióticos</a:t>
            </a:r>
            <a:endParaRPr lang="es-AR" sz="4000" b="1" dirty="0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04537" y="818147"/>
            <a:ext cx="11149263" cy="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09074" y="1419726"/>
            <a:ext cx="24303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Diversos modos de comunicación que se articulan ente sí para crear significado </a:t>
            </a:r>
            <a:endParaRPr lang="es-AR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24" y="984776"/>
            <a:ext cx="7606376" cy="57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8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4" y="0"/>
            <a:ext cx="7194883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878578" y="0"/>
            <a:ext cx="2313422" cy="85100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3200" dirty="0" smtClean="0"/>
              <a:t>Categorías semióticas básicas:</a:t>
            </a:r>
          </a:p>
          <a:p>
            <a:r>
              <a:rPr lang="es-ES" sz="2800" dirty="0" smtClean="0"/>
              <a:t> </a:t>
            </a:r>
          </a:p>
          <a:p>
            <a:endParaRPr lang="es-ES" sz="2800" dirty="0" smtClean="0"/>
          </a:p>
          <a:p>
            <a:r>
              <a:rPr lang="es-ES" sz="3200" dirty="0" smtClean="0"/>
              <a:t>Estructura:</a:t>
            </a:r>
          </a:p>
          <a:p>
            <a:r>
              <a:rPr lang="es-ES" sz="3200" dirty="0" smtClean="0"/>
              <a:t>- Pantalla</a:t>
            </a:r>
          </a:p>
          <a:p>
            <a:r>
              <a:rPr lang="es-ES" sz="3200" dirty="0" smtClean="0"/>
              <a:t>- Bloque</a:t>
            </a:r>
          </a:p>
          <a:p>
            <a:pPr lvl="1"/>
            <a:r>
              <a:rPr lang="es-ES" sz="3200" dirty="0" smtClean="0"/>
              <a:t>- Sub-   bloques</a:t>
            </a:r>
          </a:p>
          <a:p>
            <a:endParaRPr lang="es-ES" sz="2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11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3200"/>
            <a:ext cx="2695074" cy="18719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5158"/>
            <a:ext cx="2695072" cy="22428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50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‘Modos’ de comunicación en el aula de Moodle</a:t>
            </a:r>
            <a:endParaRPr lang="es-AR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233"/>
            <a:ext cx="3429000" cy="57793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059233"/>
            <a:ext cx="3982453" cy="57793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4" y="1059233"/>
            <a:ext cx="3858126" cy="5779388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204537" y="818147"/>
            <a:ext cx="11149263" cy="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60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937" y="4058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Construcción del concepto desde la percepción del alumno virtual</a:t>
            </a:r>
            <a:endParaRPr lang="es-AR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03" y="0"/>
            <a:ext cx="12292631" cy="685800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45168" y="815121"/>
            <a:ext cx="10908632" cy="3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" y="338980"/>
            <a:ext cx="11166559" cy="631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2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4537" y="1309415"/>
            <a:ext cx="427034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/>
              <a:t>Utiliza lo conocido para resolver el problema.</a:t>
            </a:r>
          </a:p>
          <a:p>
            <a:pPr marL="342900" indent="-342900">
              <a:buFontTx/>
              <a:buChar char="-"/>
            </a:pPr>
            <a:r>
              <a:rPr lang="es-AR" sz="2400" dirty="0" smtClean="0"/>
              <a:t>Todavía</a:t>
            </a:r>
            <a:r>
              <a:rPr lang="es-AR" sz="2400" dirty="0"/>
              <a:t>, ve y mira desde afuera ese ‘aula’ que aún no es virtual. Comenzará a serlo cuando ‘entre’ y sienta la experiencia de ser alumno y estudiante en ese espacio y gaste tiempo dentro de él</a:t>
            </a:r>
            <a:r>
              <a:rPr lang="es-AR" sz="2400" dirty="0" smtClean="0"/>
              <a:t>.</a:t>
            </a:r>
          </a:p>
          <a:p>
            <a:endParaRPr lang="es-AR" sz="2400" dirty="0"/>
          </a:p>
          <a:p>
            <a:r>
              <a:rPr lang="es-AR" sz="2400" dirty="0" smtClean="0"/>
              <a:t> Así se </a:t>
            </a:r>
            <a:r>
              <a:rPr lang="es-AR" sz="2400" dirty="0"/>
              <a:t>activa lo que hoy se llama “virtualidad</a:t>
            </a:r>
            <a:r>
              <a:rPr lang="es-AR" sz="2400" dirty="0" smtClean="0"/>
              <a:t>”: una </a:t>
            </a:r>
            <a:r>
              <a:rPr lang="es-AR" sz="2400" dirty="0"/>
              <a:t>realidad que enriquece la propia realidad con nuevos objetos. </a:t>
            </a:r>
            <a:endParaRPr lang="es-AR" sz="2400" dirty="0" smtClean="0"/>
          </a:p>
          <a:p>
            <a:endParaRPr lang="es-A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Conclusiones parciales</a:t>
            </a:r>
            <a:endParaRPr lang="es-AR" sz="4000" b="1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04537" y="815121"/>
            <a:ext cx="10860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78" y="815121"/>
            <a:ext cx="7621736" cy="58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Síntesis construcción ‘aula virtual’ como objeto de estudio</a:t>
            </a:r>
            <a:endParaRPr lang="es-AR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204537" y="815121"/>
            <a:ext cx="10860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5208" y="2076819"/>
            <a:ext cx="70264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Mirada + Visión + Focalización</a:t>
            </a:r>
            <a:endParaRPr lang="es-AR" sz="28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208" y="2846261"/>
            <a:ext cx="70264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Modos semióticos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208" y="3658019"/>
            <a:ext cx="81217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Expresión escrita como ‘soporte’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5208" y="4398160"/>
            <a:ext cx="795894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Habilidades básicas en TIC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2267" y="5135160"/>
            <a:ext cx="11987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Ampliación </a:t>
            </a:r>
            <a:r>
              <a:rPr lang="es-ES" sz="40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de ‘competencias’</a:t>
            </a:r>
          </a:p>
          <a:p>
            <a:endParaRPr lang="es-AR" sz="4000" dirty="0"/>
          </a:p>
        </p:txBody>
      </p:sp>
      <p:sp>
        <p:nvSpPr>
          <p:cNvPr id="3" name="Rectángulo 2"/>
          <p:cNvSpPr/>
          <p:nvPr/>
        </p:nvSpPr>
        <p:spPr>
          <a:xfrm>
            <a:off x="3309267" y="6463600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111111"/>
                </a:solidFill>
                <a:latin typeface="Roboto"/>
              </a:rPr>
              <a:t>DOI: </a:t>
            </a:r>
            <a:r>
              <a:rPr lang="es-AR" b="1" dirty="0">
                <a:solidFill>
                  <a:srgbClr val="77A631"/>
                </a:solidFill>
                <a:latin typeface="Roboto"/>
              </a:rPr>
              <a:t>10.13140/RG.2.2.26516.50560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2616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703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Definición de ‘aula virtual’ para la Psicología de la educación </a:t>
            </a:r>
            <a:endParaRPr lang="es-AR" sz="4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703952"/>
            <a:ext cx="2312126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AR" dirty="0">
              <a:solidFill>
                <a:schemeClr val="tx1"/>
              </a:solidFill>
            </a:endParaRPr>
          </a:p>
          <a:p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sz="2000" dirty="0" smtClean="0">
                <a:solidFill>
                  <a:schemeClr val="tx1"/>
                </a:solidFill>
              </a:rPr>
              <a:t>Ambientes de aprendizaje mediados por tecnología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31" y="2889166"/>
            <a:ext cx="1992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computadora conectada a la Red,</a:t>
            </a:r>
          </a:p>
          <a:p>
            <a:pPr algn="ctr"/>
            <a:r>
              <a:rPr lang="es-ES" dirty="0" smtClean="0"/>
              <a:t>+</a:t>
            </a:r>
            <a:endParaRPr lang="es-AR" dirty="0"/>
          </a:p>
          <a:p>
            <a:r>
              <a:rPr lang="es-AR" dirty="0" smtClean="0"/>
              <a:t>conjunto de actividades con un alto ingrediente comunicativo</a:t>
            </a:r>
          </a:p>
          <a:p>
            <a:pPr algn="ctr"/>
            <a:r>
              <a:rPr lang="es-ES" dirty="0" smtClean="0"/>
              <a:t>+</a:t>
            </a:r>
            <a:endParaRPr lang="es-AR" dirty="0"/>
          </a:p>
          <a:p>
            <a:r>
              <a:rPr lang="es-AR" dirty="0" smtClean="0"/>
              <a:t>adquieren sentido en el contexto que proporciona esa tecnología.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8903300" y="280851"/>
            <a:ext cx="316677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AR" dirty="0">
              <a:solidFill>
                <a:schemeClr val="tx1"/>
              </a:solidFill>
            </a:endParaRPr>
          </a:p>
          <a:p>
            <a:pPr algn="r"/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sz="2400" b="1" dirty="0" smtClean="0">
                <a:solidFill>
                  <a:schemeClr val="tx1"/>
                </a:solidFill>
              </a:rPr>
              <a:t>Elena </a:t>
            </a:r>
            <a:r>
              <a:rPr lang="es-AR" sz="2400" b="1" dirty="0" err="1" smtClean="0">
                <a:solidFill>
                  <a:schemeClr val="tx1"/>
                </a:solidFill>
              </a:rPr>
              <a:t>Barberà</a:t>
            </a:r>
            <a:r>
              <a:rPr lang="es-AR" sz="2400" b="1" dirty="0" smtClean="0">
                <a:solidFill>
                  <a:schemeClr val="tx1"/>
                </a:solidFill>
              </a:rPr>
              <a:t> (2000</a:t>
            </a:r>
            <a:r>
              <a:rPr lang="es-AR" sz="2000" dirty="0" smtClean="0">
                <a:solidFill>
                  <a:schemeClr val="tx1"/>
                </a:solidFill>
              </a:rPr>
              <a:t>)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0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8758" y="755"/>
            <a:ext cx="984183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Definición de ‘aula virtual’ para la Filosofía educativa </a:t>
            </a:r>
            <a:endParaRPr lang="es-AR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450982" y="176257"/>
            <a:ext cx="335921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AR" dirty="0">
              <a:solidFill>
                <a:schemeClr val="tx1"/>
              </a:solidFill>
            </a:endParaRPr>
          </a:p>
          <a:p>
            <a:pPr algn="r"/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sz="2400" b="1" dirty="0" smtClean="0">
                <a:solidFill>
                  <a:schemeClr val="tx1"/>
                </a:solidFill>
              </a:rPr>
              <a:t>Nicholas </a:t>
            </a:r>
            <a:r>
              <a:rPr lang="es-AR" sz="2400" b="1" dirty="0" err="1" smtClean="0">
                <a:solidFill>
                  <a:schemeClr val="tx1"/>
                </a:solidFill>
              </a:rPr>
              <a:t>Burbules</a:t>
            </a:r>
            <a:r>
              <a:rPr lang="es-AR" sz="2400" b="1" dirty="0" smtClean="0">
                <a:solidFill>
                  <a:schemeClr val="tx1"/>
                </a:solidFill>
              </a:rPr>
              <a:t> (2004</a:t>
            </a:r>
            <a:r>
              <a:rPr lang="es-AR" sz="2000" dirty="0" smtClean="0">
                <a:solidFill>
                  <a:schemeClr val="tx1"/>
                </a:solidFill>
              </a:rPr>
              <a:t>)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941494"/>
            <a:ext cx="11875168" cy="570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938464" y="1259549"/>
            <a:ext cx="3080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Espacio en el que las personas gastan tiempo, interactúan y hacen cosas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355765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645">
            <a:off x="750276" y="716935"/>
            <a:ext cx="9687287" cy="698597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8758" y="755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Definición de ‘aula virtual’ para la Didáctica y Pedagogía</a:t>
            </a:r>
            <a:endParaRPr lang="es-AR" sz="4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024498" y="176257"/>
            <a:ext cx="67857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AR" dirty="0">
              <a:solidFill>
                <a:schemeClr val="tx1"/>
              </a:solidFill>
            </a:endParaRPr>
          </a:p>
          <a:p>
            <a:pPr algn="r"/>
            <a:r>
              <a:rPr lang="es-AR" sz="2000" b="1" dirty="0" smtClean="0">
                <a:solidFill>
                  <a:schemeClr val="tx1"/>
                </a:solidFill>
              </a:rPr>
              <a:t> </a:t>
            </a:r>
            <a:r>
              <a:rPr lang="es-AR" sz="2400" b="1" dirty="0" smtClean="0">
                <a:solidFill>
                  <a:schemeClr val="tx1"/>
                </a:solidFill>
              </a:rPr>
              <a:t>Manuel Área Moreira y Begoña Gros Salvat (2008)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89107" y="1027134"/>
            <a:ext cx="5285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El </a:t>
            </a:r>
            <a:r>
              <a:rPr lang="es-AR" sz="2400" dirty="0"/>
              <a:t>conocimiento y la comprensión de Internet, bancos de información, herramientas para la </a:t>
            </a:r>
            <a:r>
              <a:rPr lang="es-AR" sz="2400" dirty="0" smtClean="0"/>
              <a:t>representación, la participación y el conocimiento compartido.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96138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Definición de ‘aula virtual’ para esta investigación</a:t>
            </a:r>
            <a:endParaRPr lang="es-AR" sz="4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4537" y="5226784"/>
            <a:ext cx="11584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dirty="0" smtClean="0"/>
              <a:t>Un </a:t>
            </a:r>
            <a:r>
              <a:rPr lang="es-AR" sz="2400" dirty="0"/>
              <a:t>tipo de entorno virtual en el que habitan prácticas comunicacionales, se comparten recursos y se construye comunidad </a:t>
            </a:r>
            <a:r>
              <a:rPr lang="es-AR" sz="2400" dirty="0" smtClean="0"/>
              <a:t>educativa. </a:t>
            </a:r>
            <a:r>
              <a:rPr lang="es-ES" sz="2400" dirty="0" smtClean="0"/>
              <a:t>Requiere de un espacio, la experiencia de quien lo habita, para convertirlo en espacio social significativo y subjetivo. Moverse en él requiere el desarrollo de ‘competencias’ para la construcción del conocimiento.</a:t>
            </a:r>
            <a:endParaRPr lang="es-AR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43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9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6" y="0"/>
            <a:ext cx="11733031" cy="6858000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73527" y="186551"/>
            <a:ext cx="11065042" cy="11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Marco teórico para el análisis de las aulas virtuales:</a:t>
            </a:r>
          </a:p>
          <a:p>
            <a:r>
              <a:rPr lang="es-ES" sz="4000" b="1" dirty="0" smtClean="0"/>
              <a:t> Semiótica multimodal (</a:t>
            </a:r>
            <a:r>
              <a:rPr lang="es-ES" sz="4000" b="1" dirty="0" err="1" smtClean="0"/>
              <a:t>Kress</a:t>
            </a:r>
            <a:r>
              <a:rPr lang="es-ES" sz="4000" b="1" dirty="0" smtClean="0"/>
              <a:t> &amp; van </a:t>
            </a:r>
            <a:r>
              <a:rPr lang="es-ES" sz="4000" b="1" dirty="0" err="1" smtClean="0"/>
              <a:t>Leeuwen</a:t>
            </a:r>
            <a:r>
              <a:rPr lang="es-ES" sz="4000" b="1" dirty="0" smtClean="0"/>
              <a:t>, 2010)</a:t>
            </a:r>
          </a:p>
          <a:p>
            <a:r>
              <a:rPr lang="es-ES" sz="4000" b="1" dirty="0" smtClean="0"/>
              <a:t>y Estudios visuales (</a:t>
            </a:r>
            <a:r>
              <a:rPr lang="es-ES" sz="4000" b="1" dirty="0" err="1" smtClean="0"/>
              <a:t>Mieke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Bal</a:t>
            </a:r>
            <a:r>
              <a:rPr lang="es-ES" sz="4000" b="1" dirty="0" smtClean="0"/>
              <a:t>, 2004)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9838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27" y="0"/>
            <a:ext cx="8257674" cy="685799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La Mirada</a:t>
            </a:r>
            <a:endParaRPr lang="es-AR" sz="4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" y="1205070"/>
            <a:ext cx="4114800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2800" dirty="0"/>
              <a:t>Es una «construcción cultural», porque </a:t>
            </a:r>
            <a:r>
              <a:rPr lang="es-AR" sz="2800" dirty="0" smtClean="0"/>
              <a:t>se aprende  </a:t>
            </a:r>
            <a:r>
              <a:rPr lang="es-AR" sz="2800" dirty="0"/>
              <a:t>y </a:t>
            </a:r>
            <a:r>
              <a:rPr lang="es-AR" sz="2800" dirty="0" smtClean="0"/>
              <a:t> se cultiva, no es </a:t>
            </a:r>
            <a:r>
              <a:rPr lang="es-AR" sz="2800" dirty="0"/>
              <a:t>simplemente dada por la naturaleza; por consiguiente, tiene una historia que estaría relacionada con la historia de las artes, las tecnologías, los media, y las prácticas sociales de representación y recepción (Mitchell, 2002)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17141" y="5439451"/>
            <a:ext cx="4955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chemeClr val="tx2">
                    <a:lumMod val="25000"/>
                  </a:schemeClr>
                </a:solidFill>
              </a:rPr>
              <a:t>¿Por qué el motociclista está </a:t>
            </a:r>
          </a:p>
          <a:p>
            <a:r>
              <a:rPr lang="es-AR" sz="2400" b="1" dirty="0" smtClean="0">
                <a:solidFill>
                  <a:schemeClr val="tx2">
                    <a:lumMod val="25000"/>
                  </a:schemeClr>
                </a:solidFill>
              </a:rPr>
              <a:t>por ser multado?</a:t>
            </a:r>
            <a:endParaRPr lang="es-AR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25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La visión</a:t>
            </a:r>
            <a:endParaRPr lang="es-AR" sz="4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13" y="1106905"/>
            <a:ext cx="9131166" cy="55088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55032" y="1299410"/>
            <a:ext cx="4499810" cy="4832092"/>
          </a:xfrm>
          <a:prstGeom prst="rect">
            <a:avLst/>
          </a:prstGeom>
          <a:solidFill>
            <a:srgbClr val="06050F"/>
          </a:solidFill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s-AR" sz="2800" dirty="0"/>
              <a:t>Acto que necesita de un 'evento visual'.</a:t>
            </a:r>
          </a:p>
          <a:p>
            <a:r>
              <a:rPr lang="es-AR" sz="2800" dirty="0"/>
              <a:t>Compuesto por un objeto (imagen, texto, sonido o música). </a:t>
            </a:r>
          </a:p>
          <a:p>
            <a:r>
              <a:rPr lang="es-AR" sz="2800" dirty="0"/>
              <a:t> Es «impuro» (la mirada siempre se encuentra encuadrada, delimitada y cargada de afectos) </a:t>
            </a:r>
          </a:p>
          <a:p>
            <a:r>
              <a:rPr lang="es-AR" sz="2800" dirty="0"/>
              <a:t> Es «acto cognitivo» (interpreta y clasifica)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204537" y="818147"/>
            <a:ext cx="11149263" cy="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9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4537" y="253418"/>
            <a:ext cx="11065042" cy="5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La focalización</a:t>
            </a:r>
            <a:endParaRPr lang="es-AR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84" y="879110"/>
            <a:ext cx="7609215" cy="57819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096" y="852020"/>
            <a:ext cx="44638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Relación entre </a:t>
            </a:r>
            <a:r>
              <a:rPr lang="es-AR" sz="2000" dirty="0"/>
              <a:t>la mirada y el lenguaje.</a:t>
            </a:r>
          </a:p>
          <a:p>
            <a:endParaRPr lang="es-AR" sz="2000" dirty="0" smtClean="0"/>
          </a:p>
          <a:p>
            <a:r>
              <a:rPr lang="es-AR" sz="2000" dirty="0" smtClean="0"/>
              <a:t>'Movimiento </a:t>
            </a:r>
            <a:r>
              <a:rPr lang="es-AR" sz="2000" dirty="0"/>
              <a:t>articulatorio' que posibilita que los lectores visualicen (creen imágenes a partir de texto o </a:t>
            </a:r>
            <a:r>
              <a:rPr lang="es-AR" sz="2000" dirty="0" err="1"/>
              <a:t>narrativicen</a:t>
            </a:r>
            <a:r>
              <a:rPr lang="es-AR" sz="2000" dirty="0"/>
              <a:t> imágenes</a:t>
            </a:r>
            <a:r>
              <a:rPr lang="es-AR" sz="2000" dirty="0" smtClean="0"/>
              <a:t>)</a:t>
            </a:r>
          </a:p>
          <a:p>
            <a:endParaRPr lang="es-AR" sz="2000" dirty="0"/>
          </a:p>
          <a:p>
            <a:r>
              <a:rPr lang="es-AR" sz="2000" dirty="0" smtClean="0"/>
              <a:t>La </a:t>
            </a:r>
            <a:r>
              <a:rPr lang="es-AR" sz="2000" dirty="0"/>
              <a:t>visión está </a:t>
            </a:r>
            <a:r>
              <a:rPr lang="es-AR" sz="2000" dirty="0" smtClean="0"/>
              <a:t>delimitada </a:t>
            </a:r>
            <a:r>
              <a:rPr lang="es-AR" sz="2000" dirty="0"/>
              <a:t>por la mirada (que impone un orden </a:t>
            </a:r>
            <a:r>
              <a:rPr lang="es-AR" sz="2000" dirty="0" smtClean="0"/>
              <a:t>condicionado </a:t>
            </a:r>
            <a:r>
              <a:rPr lang="es-AR" sz="2000" dirty="0"/>
              <a:t>por la historia, lo social y cultural de quien </a:t>
            </a:r>
            <a:r>
              <a:rPr lang="es-AR" sz="2000" dirty="0" smtClean="0"/>
              <a:t>mira).</a:t>
            </a:r>
            <a:endParaRPr lang="es-AR" sz="2000" dirty="0"/>
          </a:p>
          <a:p>
            <a:endParaRPr lang="es-AR" sz="2000" dirty="0" smtClean="0"/>
          </a:p>
          <a:p>
            <a:endParaRPr lang="es-AR" sz="2000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204537" y="818147"/>
            <a:ext cx="11149263" cy="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6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622</Words>
  <Application>Microsoft Office PowerPoint</Application>
  <PresentationFormat>Panorámica</PresentationFormat>
  <Paragraphs>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Office Theme</vt:lpstr>
      <vt:lpstr>¿De qué hablamos cuando hablamos de ‘aulas virtuales’?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¿De qué hablamos cuando hablamos de ‘aulas virtuales’?</dc:title>
  <dc:creator>Viviana Corina Svensson</dc:creator>
  <cp:lastModifiedBy>VC S</cp:lastModifiedBy>
  <cp:revision>52</cp:revision>
  <dcterms:created xsi:type="dcterms:W3CDTF">2016-05-17T20:15:31Z</dcterms:created>
  <dcterms:modified xsi:type="dcterms:W3CDTF">2017-05-20T00:08:03Z</dcterms:modified>
</cp:coreProperties>
</file>