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71" r:id="rId3"/>
    <p:sldId id="279" r:id="rId4"/>
    <p:sldId id="281" r:id="rId5"/>
    <p:sldId id="284" r:id="rId6"/>
    <p:sldId id="275" r:id="rId7"/>
    <p:sldId id="282" r:id="rId8"/>
  </p:sldIdLst>
  <p:sldSz cx="12192000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 damos la bienvenida" id="{E75E278A-FF0E-49A4-B170-79828D63BBAD}">
          <p14:sldIdLst>
            <p14:sldId id="256"/>
          </p14:sldIdLst>
        </p14:section>
        <p14:section name="Diseñar, Transformación, Anotar, Trabajar en colaboración, Información" id="{B9B51309-D148-4332-87C2-07BE32FBCA3B}">
          <p14:sldIdLst>
            <p14:sldId id="271"/>
            <p14:sldId id="279"/>
            <p14:sldId id="281"/>
            <p14:sldId id="284"/>
            <p14:sldId id="275"/>
          </p14:sldIdLst>
        </p14:section>
        <p14:section name="Obtener más información" id="{2CC34DB2-6590-42C0-AD4B-A04C6060184E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62F"/>
    <a:srgbClr val="D24726"/>
    <a:srgbClr val="404040"/>
    <a:srgbClr val="FF9B45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4" autoAdjust="0"/>
    <p:restoredTop sz="94214" autoAdjust="0"/>
  </p:normalViewPr>
  <p:slideViewPr>
    <p:cSldViewPr snapToGrid="0">
      <p:cViewPr varScale="1">
        <p:scale>
          <a:sx n="78" d="100"/>
          <a:sy n="78" d="100"/>
        </p:scale>
        <p:origin x="9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176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841983A-582F-4208-8A91-E9B0997C14F7}" type="datetime1">
              <a:rPr lang="es-ES" smtClean="0"/>
              <a:t>12/09/2018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7DFEF1F-C9E1-4700-A605-C91244FA2371}" type="datetime1">
              <a:rPr lang="es-ES" noProof="0" smtClean="0"/>
              <a:t>12/09/2018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977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093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7773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271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9324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En el modo Presentación con diapositivas, seleccione las flechas para visitar los vínculos.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 dirty="0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Editar los estilos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00F688C1-4093-445A-ACFD-68D29C72B492}" type="datetime1">
              <a:rPr lang="es-ES" noProof="0" smtClean="0"/>
              <a:t>12/09/2018</a:t>
            </a:fld>
            <a:endParaRPr lang="es-ES" noProof="0" dirty="0"/>
          </a:p>
        </p:txBody>
      </p:sp>
      <p:sp>
        <p:nvSpPr>
          <p:cNvPr id="7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10" name="Rectángulo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Editar los estilos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s-ES" noProof="0" dirty="0"/>
              <a:t>Segundo nivel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s-ES" noProof="0" dirty="0"/>
              <a:t>Tercer nivel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s-ES" noProof="0" dirty="0"/>
              <a:t>Cuarto nivel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01A97882-8C28-45FD-93DE-FDF0DF4E2031}" type="datetime1">
              <a:rPr lang="es-ES" noProof="0" smtClean="0"/>
              <a:t>12/09/2018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40defiebre.com/herramientas-curacion-contenido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r>
              <a:rPr lang="es-ES" sz="4800" dirty="0">
                <a:solidFill>
                  <a:schemeClr val="bg1"/>
                </a:solidFill>
              </a:rPr>
              <a:t>El ejercicio de la profesión y la competencia digital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s-ES" sz="2400" dirty="0">
                <a:solidFill>
                  <a:schemeClr val="bg1"/>
                </a:solidFill>
                <a:latin typeface="+mj-lt"/>
              </a:rPr>
              <a:t>Taller</a:t>
            </a:r>
          </a:p>
        </p:txBody>
      </p:sp>
      <p:pic>
        <p:nvPicPr>
          <p:cNvPr id="6" name="Imagen 5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840C4F07-C335-4411-8409-819401C33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3" y="4816009"/>
            <a:ext cx="1222248" cy="122224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7F7BB7F-C925-44EB-A120-0AB574A85CB5}"/>
              </a:ext>
            </a:extLst>
          </p:cNvPr>
          <p:cNvSpPr/>
          <p:nvPr/>
        </p:nvSpPr>
        <p:spPr>
          <a:xfrm>
            <a:off x="2157701" y="480429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Proyecto de Investigación “Las aulas virtuales y sus actores en la educación universitaria” – CURZA – Universidad Nacional del Comahue- PI V–123/18</a:t>
            </a:r>
          </a:p>
          <a:p>
            <a:r>
              <a:rPr lang="es-ES" dirty="0">
                <a:solidFill>
                  <a:schemeClr val="bg1"/>
                </a:solidFill>
              </a:rPr>
              <a:t>VIEDMA.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837602" cy="640080"/>
          </a:xfrm>
        </p:spPr>
        <p:txBody>
          <a:bodyPr rtlCol="0">
            <a:noAutofit/>
          </a:bodyPr>
          <a:lstStyle/>
          <a:p>
            <a:pPr rtl="0"/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La competencia digital</a:t>
            </a:r>
          </a:p>
        </p:txBody>
      </p:sp>
      <p:sp>
        <p:nvSpPr>
          <p:cNvPr id="38" name="Marcador de posición de contenido 17"/>
          <p:cNvSpPr txBox="1">
            <a:spLocks/>
          </p:cNvSpPr>
          <p:nvPr/>
        </p:nvSpPr>
        <p:spPr>
          <a:xfrm>
            <a:off x="541610" y="1265064"/>
            <a:ext cx="4355243" cy="5417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s-E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spcAft>
                <a:spcPts val="600"/>
              </a:spcAft>
              <a:buNone/>
              <a:defRPr/>
            </a:pPr>
            <a:r>
              <a:rPr lang="es-ES" sz="1800" dirty="0">
                <a:latin typeface="Segoe UI" panose="020B0502040204020203" pitchFamily="34" charset="0"/>
                <a:cs typeface="Segoe UI" panose="020B0502040204020203" pitchFamily="34" charset="0"/>
              </a:rPr>
              <a:t>Todas las habilidades, conocimientos y actitudes en aspectos tecnológicos, informacionales, multimediales y comunicativos que dan lugar a una compleja alfabetización múltiple</a:t>
            </a:r>
          </a:p>
          <a:p>
            <a:pPr marL="0" lvl="0" indent="0" algn="ctr">
              <a:spcAft>
                <a:spcPts val="600"/>
              </a:spcAft>
              <a:buNone/>
              <a:defRPr/>
            </a:pPr>
            <a:endParaRPr lang="es-E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spcAft>
                <a:spcPts val="600"/>
              </a:spcAft>
              <a:buNone/>
              <a:defRPr/>
            </a:pPr>
            <a:r>
              <a:rPr lang="es-ES" sz="1800" dirty="0">
                <a:latin typeface="Segoe UI" panose="020B0502040204020203" pitchFamily="34" charset="0"/>
                <a:cs typeface="Segoe UI" panose="020B0502040204020203" pitchFamily="34" charset="0"/>
              </a:rPr>
              <a:t>“la competencia digital está formada por alfabetizaciones que son las dimensiones de la competencia digital” </a:t>
            </a:r>
          </a:p>
          <a:p>
            <a:pPr marL="0" indent="0" algn="ctr">
              <a:spcAft>
                <a:spcPts val="600"/>
              </a:spcAft>
              <a:buNone/>
              <a:defRPr/>
            </a:pPr>
            <a:r>
              <a:rPr lang="es-ES" sz="1800" dirty="0">
                <a:latin typeface="Segoe UI" panose="020B0502040204020203" pitchFamily="34" charset="0"/>
                <a:cs typeface="Segoe UI" panose="020B0502040204020203" pitchFamily="34" charset="0"/>
              </a:rPr>
              <a:t> (Larraz, 2012).</a:t>
            </a:r>
          </a:p>
          <a:p>
            <a:pPr marL="0" lvl="0" indent="0" algn="ctr">
              <a:spcAft>
                <a:spcPts val="600"/>
              </a:spcAft>
              <a:buNone/>
              <a:defRPr/>
            </a:pP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spcAft>
                <a:spcPts val="600"/>
              </a:spcAft>
              <a:buNone/>
              <a:defRPr/>
            </a:pP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7FACF2-F157-497A-98B1-EAEC3BAE5E3B}"/>
              </a:ext>
            </a:extLst>
          </p:cNvPr>
          <p:cNvSpPr txBox="1"/>
          <p:nvPr/>
        </p:nvSpPr>
        <p:spPr>
          <a:xfrm>
            <a:off x="7521466" y="3540576"/>
            <a:ext cx="2971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Competencia Digital</a:t>
            </a:r>
          </a:p>
          <a:p>
            <a:pPr algn="ctr"/>
            <a:r>
              <a:rPr lang="es-ES" b="1" dirty="0"/>
              <a:t>Dimensiones</a:t>
            </a:r>
            <a:br>
              <a:rPr lang="es-ES" dirty="0"/>
            </a:br>
            <a:r>
              <a:rPr lang="es-ES" dirty="0"/>
              <a:t> Jordi Adell (2010)</a:t>
            </a:r>
            <a:endParaRPr lang="en-US" dirty="0"/>
          </a:p>
        </p:txBody>
      </p:sp>
      <p:pic>
        <p:nvPicPr>
          <p:cNvPr id="6" name="Imagen 5" descr="Imagen que contiene gráficos vectoriales&#10;&#10;Descripción generada con confianza alta">
            <a:extLst>
              <a:ext uri="{FF2B5EF4-FFF2-40B4-BE49-F238E27FC236}">
                <a16:creationId xmlns:a16="http://schemas.microsoft.com/office/drawing/2014/main" id="{82D60C1F-739A-4A44-89A7-3F78DEAC1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11" y="1579348"/>
            <a:ext cx="968441" cy="96844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D7B4D8B-79C1-4189-A41A-6368F6B15AD7}"/>
              </a:ext>
            </a:extLst>
          </p:cNvPr>
          <p:cNvSpPr txBox="1"/>
          <p:nvPr/>
        </p:nvSpPr>
        <p:spPr>
          <a:xfrm>
            <a:off x="8156241" y="2509914"/>
            <a:ext cx="17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Informacional</a:t>
            </a:r>
            <a:endParaRPr lang="en-US" dirty="0"/>
          </a:p>
        </p:txBody>
      </p:sp>
      <p:pic>
        <p:nvPicPr>
          <p:cNvPr id="10" name="Imagen 9" descr="Imagen que contiene objeto&#10;&#10;Descripción generada con confianza muy alta">
            <a:extLst>
              <a:ext uri="{FF2B5EF4-FFF2-40B4-BE49-F238E27FC236}">
                <a16:creationId xmlns:a16="http://schemas.microsoft.com/office/drawing/2014/main" id="{EFB6F7EF-80C7-46F6-B36E-5F05EAA13C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588" y="2026508"/>
            <a:ext cx="1395801" cy="130274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24DD012-8CAB-4BD0-BB39-30BE03307933}"/>
              </a:ext>
            </a:extLst>
          </p:cNvPr>
          <p:cNvSpPr txBox="1"/>
          <p:nvPr/>
        </p:nvSpPr>
        <p:spPr>
          <a:xfrm>
            <a:off x="10217493" y="3179480"/>
            <a:ext cx="149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Tecnológica o informática</a:t>
            </a:r>
            <a:endParaRPr lang="en-U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26CFD8B-472B-41C3-ABFF-1F47B7781B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32" y="2149295"/>
            <a:ext cx="968441" cy="96844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15DA516-49E7-46D6-9343-D5CFBBF546FE}"/>
              </a:ext>
            </a:extLst>
          </p:cNvPr>
          <p:cNvSpPr txBox="1"/>
          <p:nvPr/>
        </p:nvSpPr>
        <p:spPr>
          <a:xfrm>
            <a:off x="6447106" y="2994814"/>
            <a:ext cx="123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Cognitiva genérica</a:t>
            </a:r>
            <a:endParaRPr lang="en-US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63F11E3-6323-4A7D-A012-936808C456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3" y="4102810"/>
            <a:ext cx="1594576" cy="1531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2C196A3-2F48-45E9-9980-45F7D618F6B3}"/>
              </a:ext>
            </a:extLst>
          </p:cNvPr>
          <p:cNvSpPr txBox="1"/>
          <p:nvPr/>
        </p:nvSpPr>
        <p:spPr>
          <a:xfrm>
            <a:off x="10166773" y="5643562"/>
            <a:ext cx="189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Alfabetizaciones múltiples</a:t>
            </a:r>
            <a:endParaRPr lang="en-US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671AF60-143C-4C45-A39F-0E0D89AF11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31" y="4002241"/>
            <a:ext cx="2038865" cy="1902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CEADB61-44CF-437F-BD96-BBC600ED332D}"/>
              </a:ext>
            </a:extLst>
          </p:cNvPr>
          <p:cNvSpPr txBox="1"/>
          <p:nvPr/>
        </p:nvSpPr>
        <p:spPr>
          <a:xfrm>
            <a:off x="6378638" y="5770419"/>
            <a:ext cx="137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Ciudadanía</a:t>
            </a:r>
          </a:p>
          <a:p>
            <a:pPr algn="ctr"/>
            <a:r>
              <a:rPr lang="es-ES" dirty="0"/>
              <a:t> digital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Competencia informacional frente a Internet</a:t>
            </a:r>
          </a:p>
        </p:txBody>
      </p:sp>
      <p:sp>
        <p:nvSpPr>
          <p:cNvPr id="25" name="Marcador de posición de contenido 17"/>
          <p:cNvSpPr txBox="1">
            <a:spLocks/>
          </p:cNvSpPr>
          <p:nvPr/>
        </p:nvSpPr>
        <p:spPr>
          <a:xfrm>
            <a:off x="551482" y="1370759"/>
            <a:ext cx="3817076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es-ES" sz="18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alfabetización informacional </a:t>
            </a:r>
            <a:endParaRPr lang="es-E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upo 17" descr="Círculo pequeño con el número 1 en su interior para indicar que se encuentra en el paso 1"/>
          <p:cNvGrpSpPr/>
          <p:nvPr/>
        </p:nvGrpSpPr>
        <p:grpSpPr bwMode="blackWhite">
          <a:xfrm>
            <a:off x="449230" y="2075520"/>
            <a:ext cx="558179" cy="409838"/>
            <a:chOff x="6953426" y="711274"/>
            <a:chExt cx="558179" cy="409838"/>
          </a:xfrm>
        </p:grpSpPr>
        <p:sp>
          <p:nvSpPr>
            <p:cNvPr id="19" name="Elipse 18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0" name="Cuadro de texto 19" descr="Número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Marcador de posición de contenido 17"/>
          <p:cNvSpPr txBox="1">
            <a:spLocks/>
          </p:cNvSpPr>
          <p:nvPr/>
        </p:nvSpPr>
        <p:spPr>
          <a:xfrm>
            <a:off x="1046417" y="2044877"/>
            <a:ext cx="5039487" cy="880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s-E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Pone en el centro a la </a:t>
            </a:r>
            <a:r>
              <a:rPr lang="es-ES" sz="1800" b="1" dirty="0">
                <a:solidFill>
                  <a:srgbClr val="DD46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</a:t>
            </a:r>
            <a:r>
              <a:rPr lang="es-E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modo que la utilización de las tecnologías  se incorpore como como una herramienta de </a:t>
            </a:r>
            <a:r>
              <a:rPr lang="es-ES" sz="18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comunicación y producción. </a:t>
            </a:r>
            <a:endParaRPr lang="es-ES" sz="18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33" name="Grupo 32" descr="Círculo pequeño con el número 2 en su interior para indicar que se encuentra en el paso 2"/>
          <p:cNvGrpSpPr/>
          <p:nvPr/>
        </p:nvGrpSpPr>
        <p:grpSpPr bwMode="blackWhite">
          <a:xfrm>
            <a:off x="479839" y="3444566"/>
            <a:ext cx="558179" cy="409838"/>
            <a:chOff x="6953426" y="711274"/>
            <a:chExt cx="558179" cy="409838"/>
          </a:xfrm>
        </p:grpSpPr>
        <p:sp>
          <p:nvSpPr>
            <p:cNvPr id="34" name="Elipse 33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35" name="Cuadro de texto 34" descr="Número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Marcador de posición de contenido 17"/>
          <p:cNvSpPr txBox="1">
            <a:spLocks/>
          </p:cNvSpPr>
          <p:nvPr/>
        </p:nvSpPr>
        <p:spPr>
          <a:xfrm>
            <a:off x="1089731" y="3496917"/>
            <a:ext cx="4504252" cy="584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r>
              <a:rPr lang="es-E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Implica el desarrollo de estrategias para: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EB0331F-B3F7-44F6-B503-23114B471B09}"/>
              </a:ext>
            </a:extLst>
          </p:cNvPr>
          <p:cNvSpPr/>
          <p:nvPr/>
        </p:nvSpPr>
        <p:spPr>
          <a:xfrm>
            <a:off x="1097642" y="4249499"/>
            <a:ext cx="4299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Reconocer la necesidad de información</a:t>
            </a:r>
            <a:endParaRPr lang="en-US" dirty="0"/>
          </a:p>
        </p:txBody>
      </p:sp>
      <p:grpSp>
        <p:nvGrpSpPr>
          <p:cNvPr id="26" name="Grupo 25" descr="Círculo pequeño con el número 4 en su interior para indicar que se encuentra en el paso 4">
            <a:extLst>
              <a:ext uri="{FF2B5EF4-FFF2-40B4-BE49-F238E27FC236}">
                <a16:creationId xmlns:a16="http://schemas.microsoft.com/office/drawing/2014/main" id="{59DA69F4-4E46-4991-A97E-2C1F6DC3DEDE}"/>
              </a:ext>
            </a:extLst>
          </p:cNvPr>
          <p:cNvGrpSpPr/>
          <p:nvPr/>
        </p:nvGrpSpPr>
        <p:grpSpPr bwMode="blackWhite">
          <a:xfrm>
            <a:off x="822421" y="5193560"/>
            <a:ext cx="245757" cy="185416"/>
            <a:chOff x="6953426" y="711274"/>
            <a:chExt cx="558179" cy="409838"/>
          </a:xfrm>
        </p:grpSpPr>
        <p:sp>
          <p:nvSpPr>
            <p:cNvPr id="27" name="Elipse 26" descr="Círculo pequeño">
              <a:extLst>
                <a:ext uri="{FF2B5EF4-FFF2-40B4-BE49-F238E27FC236}">
                  <a16:creationId xmlns:a16="http://schemas.microsoft.com/office/drawing/2014/main" id="{22C2BE5B-8ADC-49D2-AFA6-0EA9CD32659B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8" name="Cuadro de texto 38" descr="Número 4">
              <a:extLst>
                <a:ext uri="{FF2B5EF4-FFF2-40B4-BE49-F238E27FC236}">
                  <a16:creationId xmlns:a16="http://schemas.microsoft.com/office/drawing/2014/main" id="{DA6FCE74-C405-4098-941A-7B076611F4A8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endParaRPr lang="es-E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C1EF63C-9DCF-4AA4-B123-84B5B51D8FB4}"/>
              </a:ext>
            </a:extLst>
          </p:cNvPr>
          <p:cNvSpPr/>
          <p:nvPr/>
        </p:nvSpPr>
        <p:spPr>
          <a:xfrm>
            <a:off x="1095067" y="4653104"/>
            <a:ext cx="377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Encontrar y evaluar la información</a:t>
            </a:r>
            <a:endParaRPr lang="en-US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3A5F6FB9-81C8-4C60-9CCC-E745B9E23BED}"/>
              </a:ext>
            </a:extLst>
          </p:cNvPr>
          <p:cNvSpPr/>
          <p:nvPr/>
        </p:nvSpPr>
        <p:spPr>
          <a:xfrm>
            <a:off x="1092611" y="5090983"/>
            <a:ext cx="518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Conservar, construir y comunicar la información</a:t>
            </a:r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66F50F9-81DD-49E9-BBA0-317484E15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450" y="1190883"/>
            <a:ext cx="4388198" cy="4695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9" name="Grupo 28" descr="Círculo pequeño con el número 4 en su interior para indicar que se encuentra en el paso 4">
            <a:extLst>
              <a:ext uri="{FF2B5EF4-FFF2-40B4-BE49-F238E27FC236}">
                <a16:creationId xmlns:a16="http://schemas.microsoft.com/office/drawing/2014/main" id="{386D4825-C621-4E1D-AEB3-0E398E116EA5}"/>
              </a:ext>
            </a:extLst>
          </p:cNvPr>
          <p:cNvGrpSpPr/>
          <p:nvPr/>
        </p:nvGrpSpPr>
        <p:grpSpPr bwMode="blackWhite">
          <a:xfrm>
            <a:off x="822421" y="4729090"/>
            <a:ext cx="245757" cy="185416"/>
            <a:chOff x="6953426" y="711274"/>
            <a:chExt cx="558179" cy="409838"/>
          </a:xfrm>
        </p:grpSpPr>
        <p:sp>
          <p:nvSpPr>
            <p:cNvPr id="32" name="Elipse 31" descr="Círculo pequeño">
              <a:extLst>
                <a:ext uri="{FF2B5EF4-FFF2-40B4-BE49-F238E27FC236}">
                  <a16:creationId xmlns:a16="http://schemas.microsoft.com/office/drawing/2014/main" id="{0D94CFCB-0960-4961-89A0-F746AF1815C2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40" name="Cuadro de texto 38" descr="Número 4">
              <a:extLst>
                <a:ext uri="{FF2B5EF4-FFF2-40B4-BE49-F238E27FC236}">
                  <a16:creationId xmlns:a16="http://schemas.microsoft.com/office/drawing/2014/main" id="{A56B3E97-2176-43B4-9A3A-E2FE6684C915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endParaRPr lang="es-E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42" name="Grupo 41" descr="Círculo pequeño con el número 4 en su interior para indicar que se encuentra en el paso 4">
            <a:extLst>
              <a:ext uri="{FF2B5EF4-FFF2-40B4-BE49-F238E27FC236}">
                <a16:creationId xmlns:a16="http://schemas.microsoft.com/office/drawing/2014/main" id="{B4AB8423-AEF8-4EA0-AC99-9C9F7191F86B}"/>
              </a:ext>
            </a:extLst>
          </p:cNvPr>
          <p:cNvGrpSpPr/>
          <p:nvPr/>
        </p:nvGrpSpPr>
        <p:grpSpPr bwMode="blackWhite">
          <a:xfrm>
            <a:off x="813144" y="4318809"/>
            <a:ext cx="245757" cy="185416"/>
            <a:chOff x="6953426" y="711274"/>
            <a:chExt cx="558179" cy="409838"/>
          </a:xfrm>
        </p:grpSpPr>
        <p:sp>
          <p:nvSpPr>
            <p:cNvPr id="43" name="Elipse 42" descr="Círculo pequeño">
              <a:extLst>
                <a:ext uri="{FF2B5EF4-FFF2-40B4-BE49-F238E27FC236}">
                  <a16:creationId xmlns:a16="http://schemas.microsoft.com/office/drawing/2014/main" id="{C3337A46-D808-425A-B876-AC7A8B1F2F6B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44" name="Cuadro de texto 38" descr="Número 4">
              <a:extLst>
                <a:ext uri="{FF2B5EF4-FFF2-40B4-BE49-F238E27FC236}">
                  <a16:creationId xmlns:a16="http://schemas.microsoft.com/office/drawing/2014/main" id="{A4AD5B2A-48D7-4861-8C88-86CDDD1D6F4F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endParaRPr lang="es-E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21207" y="554711"/>
            <a:ext cx="6877119" cy="640080"/>
          </a:xfrm>
        </p:spPr>
        <p:txBody>
          <a:bodyPr rtlCol="0"/>
          <a:lstStyle/>
          <a:p>
            <a:pPr rtl="0"/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Competencia tecnológica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7612E8A-48CF-4182-9C7D-8AF74A2C1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92" y="1664943"/>
            <a:ext cx="2836330" cy="210790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F8163DA-3FAB-47E8-BC47-B60B894A2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6" y="3945463"/>
            <a:ext cx="2223914" cy="203778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81D2118-7C77-4414-BCBE-F74593ABDF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50" y="3945462"/>
            <a:ext cx="2562576" cy="21747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68285C-E053-477B-8D93-6505AD47A0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59" y="1622949"/>
            <a:ext cx="2401182" cy="22473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1C4BE7-07D1-4FB4-BBD6-A1D3782D62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7" y="1622949"/>
            <a:ext cx="2562576" cy="2191894"/>
          </a:xfrm>
          <a:prstGeom prst="rect">
            <a:avLst/>
          </a:prstGeom>
        </p:spPr>
      </p:pic>
      <p:pic>
        <p:nvPicPr>
          <p:cNvPr id="19" name="Imagen 18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id="{60E89BEA-E328-4D8D-A8B9-BC2CA23531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46" y="3943143"/>
            <a:ext cx="2722238" cy="2174755"/>
          </a:xfrm>
          <a:prstGeom prst="rect">
            <a:avLst/>
          </a:prstGeom>
        </p:spPr>
      </p:pic>
      <p:pic>
        <p:nvPicPr>
          <p:cNvPr id="21" name="Imagen 20" descr="Video streaming">
            <a:extLst>
              <a:ext uri="{FF2B5EF4-FFF2-40B4-BE49-F238E27FC236}">
                <a16:creationId xmlns:a16="http://schemas.microsoft.com/office/drawing/2014/main" id="{8E81707B-D931-46EA-B2BE-03164E43E2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222" y="3943143"/>
            <a:ext cx="2853029" cy="204010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B3FAFB-1C24-4B27-B1C8-84A2F9985C4B}"/>
              </a:ext>
            </a:extLst>
          </p:cNvPr>
          <p:cNvSpPr txBox="1"/>
          <p:nvPr/>
        </p:nvSpPr>
        <p:spPr>
          <a:xfrm>
            <a:off x="1423254" y="2946954"/>
            <a:ext cx="1455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Búsqueda avanzada de información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2F7454-5706-4C04-A240-33C970AD3F02}"/>
              </a:ext>
            </a:extLst>
          </p:cNvPr>
          <p:cNvSpPr txBox="1"/>
          <p:nvPr/>
        </p:nvSpPr>
        <p:spPr>
          <a:xfrm>
            <a:off x="5903259" y="3429000"/>
            <a:ext cx="240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/>
                </a:solidFill>
              </a:rPr>
              <a:t>Redes sociales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3" name="Imagen 22" descr="Imagen que contiene captura de pantalla&#10;&#10;Descripción generada con confianza alta">
            <a:extLst>
              <a:ext uri="{FF2B5EF4-FFF2-40B4-BE49-F238E27FC236}">
                <a16:creationId xmlns:a16="http://schemas.microsoft.com/office/drawing/2014/main" id="{1D737462-69E7-4C41-89C1-8FE1759164D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873" y="1599108"/>
            <a:ext cx="2746378" cy="217374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EE4A3D7-3F4F-489D-9730-F30B68542E40}"/>
              </a:ext>
            </a:extLst>
          </p:cNvPr>
          <p:cNvSpPr txBox="1"/>
          <p:nvPr/>
        </p:nvSpPr>
        <p:spPr>
          <a:xfrm>
            <a:off x="8994069" y="1599108"/>
            <a:ext cx="2401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Elaboración</a:t>
            </a:r>
          </a:p>
          <a:p>
            <a:r>
              <a:rPr lang="es-ES" sz="1600" b="1" dirty="0">
                <a:solidFill>
                  <a:schemeClr val="tx2"/>
                </a:solidFill>
              </a:rPr>
              <a:t> avanzada de documentos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5566F6E-0077-426E-B138-BEF3B1425A77}"/>
              </a:ext>
            </a:extLst>
          </p:cNvPr>
          <p:cNvSpPr txBox="1"/>
          <p:nvPr/>
        </p:nvSpPr>
        <p:spPr>
          <a:xfrm>
            <a:off x="799025" y="5881504"/>
            <a:ext cx="222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/>
                </a:solidFill>
              </a:rPr>
              <a:t>Hoja de cálculo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9FC0F6D-9437-4BE8-AF55-EE8AA009F4A7}"/>
              </a:ext>
            </a:extLst>
          </p:cNvPr>
          <p:cNvSpPr txBox="1"/>
          <p:nvPr/>
        </p:nvSpPr>
        <p:spPr>
          <a:xfrm>
            <a:off x="3087754" y="3915557"/>
            <a:ext cx="2341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Almacenamiento en la nube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F04CA52-393F-46AA-BBFC-3EEC9F51445A}"/>
              </a:ext>
            </a:extLst>
          </p:cNvPr>
          <p:cNvSpPr txBox="1"/>
          <p:nvPr/>
        </p:nvSpPr>
        <p:spPr>
          <a:xfrm>
            <a:off x="5903259" y="5881504"/>
            <a:ext cx="2401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Uso correo electrónico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3829092-C6AE-4451-B180-457A77407C33}"/>
              </a:ext>
            </a:extLst>
          </p:cNvPr>
          <p:cNvSpPr txBox="1"/>
          <p:nvPr/>
        </p:nvSpPr>
        <p:spPr>
          <a:xfrm>
            <a:off x="8722809" y="5881504"/>
            <a:ext cx="2722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Video en </a:t>
            </a:r>
            <a:r>
              <a:rPr lang="es-ES" sz="1600" b="1" dirty="0" err="1">
                <a:solidFill>
                  <a:schemeClr val="tx2"/>
                </a:solidFill>
              </a:rPr>
              <a:t>streaming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Competencia tecnológica</a:t>
            </a:r>
          </a:p>
        </p:txBody>
      </p:sp>
      <p:pic>
        <p:nvPicPr>
          <p:cNvPr id="5" name="Imagen 4" descr="Video conferencia">
            <a:extLst>
              <a:ext uri="{FF2B5EF4-FFF2-40B4-BE49-F238E27FC236}">
                <a16:creationId xmlns:a16="http://schemas.microsoft.com/office/drawing/2014/main" id="{8A52270A-7D7F-4B79-B4E2-1066605855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4" y="1679217"/>
            <a:ext cx="2298563" cy="2077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6DB960A-82B0-44FF-8A44-88A5E71FF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71" y="1670900"/>
            <a:ext cx="2558207" cy="208547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8C98331-77A3-4BED-8C54-66772FC833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68" y="1679216"/>
            <a:ext cx="2752709" cy="2130773"/>
          </a:xfrm>
          <a:prstGeom prst="rect">
            <a:avLst/>
          </a:prstGeom>
        </p:spPr>
      </p:pic>
      <p:pic>
        <p:nvPicPr>
          <p:cNvPr id="20" name="Imagen 19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id="{E85FD5CE-D1D2-40E5-8340-66D87E8520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667" y="1682043"/>
            <a:ext cx="2721329" cy="21279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421054-E3CE-4006-8C21-5DB94CF978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2" y="3905323"/>
            <a:ext cx="2393245" cy="2077156"/>
          </a:xfrm>
          <a:prstGeom prst="rect">
            <a:avLst/>
          </a:prstGeom>
        </p:spPr>
      </p:pic>
      <p:pic>
        <p:nvPicPr>
          <p:cNvPr id="9" name="Imagen 8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F24B8EA7-7A67-42D9-8DD7-BDE809D87D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691" y="3897008"/>
            <a:ext cx="2554088" cy="2085472"/>
          </a:xfrm>
          <a:prstGeom prst="rect">
            <a:avLst/>
          </a:prstGeom>
        </p:spPr>
      </p:pic>
      <p:pic>
        <p:nvPicPr>
          <p:cNvPr id="11" name="Imagen 10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42ED0F65-2448-4B3E-915F-5B82AE020D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68" y="3863607"/>
            <a:ext cx="2752709" cy="2118872"/>
          </a:xfrm>
          <a:prstGeom prst="rect">
            <a:avLst/>
          </a:prstGeom>
        </p:spPr>
      </p:pic>
      <p:pic>
        <p:nvPicPr>
          <p:cNvPr id="13" name="Imagen 1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9288C383-A0F9-481D-A9ED-A95933F0207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666" y="3905323"/>
            <a:ext cx="2711415" cy="211887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A63648E-E819-4CF9-B68C-F93FF039680F}"/>
              </a:ext>
            </a:extLst>
          </p:cNvPr>
          <p:cNvSpPr txBox="1"/>
          <p:nvPr/>
        </p:nvSpPr>
        <p:spPr>
          <a:xfrm>
            <a:off x="783304" y="1237086"/>
            <a:ext cx="229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Video conferencia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7E20A4-3C5A-4322-82E6-3C0237D0177A}"/>
              </a:ext>
            </a:extLst>
          </p:cNvPr>
          <p:cNvSpPr txBox="1"/>
          <p:nvPr/>
        </p:nvSpPr>
        <p:spPr>
          <a:xfrm>
            <a:off x="3255571" y="1237086"/>
            <a:ext cx="2558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Mensajería instantánea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5DD84C-DF62-4D83-AB40-8CA4BDC1EE05}"/>
              </a:ext>
            </a:extLst>
          </p:cNvPr>
          <p:cNvSpPr txBox="1"/>
          <p:nvPr/>
        </p:nvSpPr>
        <p:spPr>
          <a:xfrm>
            <a:off x="5905868" y="1233212"/>
            <a:ext cx="2844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>
                <a:solidFill>
                  <a:schemeClr val="tx2"/>
                </a:solidFill>
              </a:rPr>
              <a:t>Networking</a:t>
            </a:r>
            <a:r>
              <a:rPr lang="es-ES" sz="1600" b="1" dirty="0">
                <a:solidFill>
                  <a:schemeClr val="tx2"/>
                </a:solidFill>
              </a:rPr>
              <a:t> 2.0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A4089B5-7E32-4B30-90BB-785EB901BF6B}"/>
              </a:ext>
            </a:extLst>
          </p:cNvPr>
          <p:cNvSpPr txBox="1"/>
          <p:nvPr/>
        </p:nvSpPr>
        <p:spPr>
          <a:xfrm>
            <a:off x="8658577" y="1229295"/>
            <a:ext cx="2672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Cuadernos digitales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08ABFA4-2D08-4906-9107-9F7B509233D9}"/>
              </a:ext>
            </a:extLst>
          </p:cNvPr>
          <p:cNvSpPr txBox="1"/>
          <p:nvPr/>
        </p:nvSpPr>
        <p:spPr>
          <a:xfrm>
            <a:off x="3273266" y="5763613"/>
            <a:ext cx="2554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Manejo APP móviles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6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61748" y="492984"/>
            <a:ext cx="8300064" cy="640080"/>
          </a:xfrm>
        </p:spPr>
        <p:txBody>
          <a:bodyPr rtlCol="0">
            <a:normAutofit/>
          </a:bodyPr>
          <a:lstStyle/>
          <a:p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Ser todo un experto con Información y Tecnología </a:t>
            </a:r>
          </a:p>
        </p:txBody>
      </p:sp>
      <p:pic>
        <p:nvPicPr>
          <p:cNvPr id="24" name="Imagen 23" descr="Flecha curvad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1944" flipH="1">
            <a:off x="44773" y="1103479"/>
            <a:ext cx="699790" cy="4842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1ED05CA-AFEE-4C66-B0C7-6868382BF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1" y="1477812"/>
            <a:ext cx="2417286" cy="2402210"/>
          </a:xfrm>
          <a:prstGeom prst="rect">
            <a:avLst/>
          </a:prstGeom>
        </p:spPr>
      </p:pic>
      <p:pic>
        <p:nvPicPr>
          <p:cNvPr id="12" name="Imagen 11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25D4AEBF-0EE8-41B7-A385-D733EC2300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878" y="1477812"/>
            <a:ext cx="2736084" cy="240221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C410BAB-C8DA-410F-82A7-F93E42497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83" y="1477813"/>
            <a:ext cx="2587068" cy="240221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0DFAD81-DCD0-48D0-850F-321D9BA76B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26" y="1477813"/>
            <a:ext cx="2781005" cy="240221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A5A8229-E2CB-4382-81A8-F7F3B36BB8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2" y="4058981"/>
            <a:ext cx="2417286" cy="203092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EDBC9BF2-40E8-424B-A3E9-851CFE6750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25" y="4053016"/>
            <a:ext cx="2710237" cy="2104575"/>
          </a:xfrm>
          <a:prstGeom prst="rect">
            <a:avLst/>
          </a:prstGeom>
        </p:spPr>
      </p:pic>
      <p:pic>
        <p:nvPicPr>
          <p:cNvPr id="39" name="Imagen 38" descr="Imagen que contiene persona, hombre, electrónica&#10;&#10;Descripción generada con confianza muy alta">
            <a:extLst>
              <a:ext uri="{FF2B5EF4-FFF2-40B4-BE49-F238E27FC236}">
                <a16:creationId xmlns:a16="http://schemas.microsoft.com/office/drawing/2014/main" id="{C041299C-2ACA-4C3F-A12A-DB5E6C5EAE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28" y="4053015"/>
            <a:ext cx="2467823" cy="2030923"/>
          </a:xfrm>
          <a:prstGeom prst="rect">
            <a:avLst/>
          </a:prstGeom>
        </p:spPr>
      </p:pic>
      <p:pic>
        <p:nvPicPr>
          <p:cNvPr id="41" name="Imagen 40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859B5E1E-1AAA-447A-8AC4-0B2FBD1B94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872" y="4053015"/>
            <a:ext cx="2815359" cy="203092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4861C7-5667-49B3-8329-A318809CBBB4}"/>
              </a:ext>
            </a:extLst>
          </p:cNvPr>
          <p:cNvSpPr txBox="1"/>
          <p:nvPr/>
        </p:nvSpPr>
        <p:spPr>
          <a:xfrm rot="20947095">
            <a:off x="500595" y="387679"/>
            <a:ext cx="180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DD462F"/>
                </a:solidFill>
              </a:rPr>
              <a:t>Herramientas no digitales</a:t>
            </a:r>
            <a:endParaRPr lang="en-US" dirty="0">
              <a:solidFill>
                <a:srgbClr val="DD462F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91F2C1-660E-48DD-BBF3-09D77B771D38}"/>
              </a:ext>
            </a:extLst>
          </p:cNvPr>
          <p:cNvSpPr txBox="1"/>
          <p:nvPr/>
        </p:nvSpPr>
        <p:spPr>
          <a:xfrm>
            <a:off x="5912774" y="3233691"/>
            <a:ext cx="2417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Flexibilidad y adaptación al cambio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7C6BC7-D023-498E-B0E7-94ED1B4AFC93}"/>
              </a:ext>
            </a:extLst>
          </p:cNvPr>
          <p:cNvSpPr txBox="1"/>
          <p:nvPr/>
        </p:nvSpPr>
        <p:spPr>
          <a:xfrm>
            <a:off x="5947128" y="5674659"/>
            <a:ext cx="2467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Capacidad análisis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78A975-4D7B-4F95-9A4F-9D6CC14F1656}"/>
              </a:ext>
            </a:extLst>
          </p:cNvPr>
          <p:cNvSpPr txBox="1"/>
          <p:nvPr/>
        </p:nvSpPr>
        <p:spPr>
          <a:xfrm>
            <a:off x="9735670" y="5586263"/>
            <a:ext cx="1539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Pensamiento Práctico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521208" y="534037"/>
            <a:ext cx="6180382" cy="1642235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Ejercicio práctico de competencia informacional </a:t>
            </a:r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y tecnológica  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4294967295"/>
          </p:nvPr>
        </p:nvSpPr>
        <p:spPr>
          <a:xfrm>
            <a:off x="541610" y="2450925"/>
            <a:ext cx="9920201" cy="4312946"/>
          </a:xfrm>
        </p:spPr>
        <p:txBody>
          <a:bodyPr rtlCol="0">
            <a:normAutofit/>
          </a:bodyPr>
          <a:lstStyle/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r>
              <a:rPr lang="es-E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Realizar una </a:t>
            </a:r>
            <a:r>
              <a:rPr lang="es-ES" sz="20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hlinkClick r:id="rId3"/>
              </a:rPr>
              <a:t>curación de contenido</a:t>
            </a:r>
            <a:r>
              <a:rPr lang="es-ES" sz="20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       </a:t>
            </a:r>
            <a:r>
              <a:rPr lang="es-E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 partir de los  siguientes pasos:</a:t>
            </a:r>
          </a:p>
          <a:p>
            <a:pPr marL="457200" indent="-457200" rtl="0">
              <a:lnSpc>
                <a:spcPts val="36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Identificar las necesidades de información.</a:t>
            </a:r>
          </a:p>
          <a:p>
            <a:pPr marL="457200" indent="-457200" rtl="0">
              <a:lnSpc>
                <a:spcPts val="36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Buscar información en Internet.</a:t>
            </a:r>
          </a:p>
          <a:p>
            <a:pPr marL="457200" indent="-457200" rtl="0">
              <a:lnSpc>
                <a:spcPts val="36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Realizar una filtración</a:t>
            </a:r>
          </a:p>
          <a:p>
            <a:pPr marL="457200" indent="-457200" rtl="0">
              <a:lnSpc>
                <a:spcPts val="36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Organizar la información</a:t>
            </a:r>
          </a:p>
          <a:p>
            <a:pPr marL="457200" indent="-457200" rtl="0">
              <a:lnSpc>
                <a:spcPts val="36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Reinventar el contenido</a:t>
            </a:r>
          </a:p>
          <a:p>
            <a:pPr marL="457200" indent="-457200" rtl="0">
              <a:lnSpc>
                <a:spcPts val="36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Compartir el contenido</a:t>
            </a: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endParaRPr lang="es-E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Imagen 1" descr="Botón Informació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56" y="2303000"/>
            <a:ext cx="1018370" cy="954264"/>
          </a:xfrm>
          <a:prstGeom prst="rect">
            <a:avLst/>
          </a:prstGeom>
        </p:spPr>
      </p:pic>
      <p:pic>
        <p:nvPicPr>
          <p:cNvPr id="4" name="Gráfico 3" descr="Usuario">
            <a:extLst>
              <a:ext uri="{FF2B5EF4-FFF2-40B4-BE49-F238E27FC236}">
                <a16:creationId xmlns:a16="http://schemas.microsoft.com/office/drawing/2014/main" id="{FBE5228B-87AC-4A30-9031-27AE704BA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2992" y="2479957"/>
            <a:ext cx="588718" cy="5887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E24EA67-2941-4DA9-A484-6DCB5D7FA35C}"/>
              </a:ext>
            </a:extLst>
          </p:cNvPr>
          <p:cNvSpPr txBox="1"/>
          <p:nvPr/>
        </p:nvSpPr>
        <p:spPr>
          <a:xfrm>
            <a:off x="7134105" y="262188"/>
            <a:ext cx="3488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Curador de contenidos es aquel profesional que  investiga y recopila la información que existe a diario en Internet y selecciona el contenido más relevante y valioso de su temática.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684359_TF10001108" id="{E45BA379-5451-4E7E-AF8D-0178BB605BD1}" vid="{EEAD89F9-0B44-4222-AEAA-D6EE22DDF34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tf10001108</Template>
  <TotalTime>384</TotalTime>
  <Words>315</Words>
  <Application>Microsoft Office PowerPoint</Application>
  <PresentationFormat>Panorámica</PresentationFormat>
  <Paragraphs>64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Segoe UI</vt:lpstr>
      <vt:lpstr>Segoe UI Light</vt:lpstr>
      <vt:lpstr>Segoe UI Semibold</vt:lpstr>
      <vt:lpstr>WelcomeDoc</vt:lpstr>
      <vt:lpstr>El ejercicio de la profesión y la competencia digital</vt:lpstr>
      <vt:lpstr>La competencia digital</vt:lpstr>
      <vt:lpstr>Competencia informacional frente a Internet</vt:lpstr>
      <vt:lpstr>Competencia tecnológica</vt:lpstr>
      <vt:lpstr>Competencia tecnológica</vt:lpstr>
      <vt:lpstr>Ser todo un experto con Información y Tecnología </vt:lpstr>
      <vt:lpstr>Ejercicio práctico de competencia informacional y tecnológica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damos la bienvenida a PowerPoint</dc:title>
  <dc:creator>VC S</dc:creator>
  <cp:keywords/>
  <cp:lastModifiedBy>VCS</cp:lastModifiedBy>
  <cp:revision>46</cp:revision>
  <dcterms:created xsi:type="dcterms:W3CDTF">2018-08-12T22:55:52Z</dcterms:created>
  <dcterms:modified xsi:type="dcterms:W3CDTF">2018-09-12T20:24:53Z</dcterms:modified>
  <cp:version/>
</cp:coreProperties>
</file>